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D2D"/>
    <a:srgbClr val="000000"/>
    <a:srgbClr val="00E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404664"/>
            <a:ext cx="2854088" cy="4536504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ОТЧЕТ</a:t>
            </a:r>
            <a:r>
              <a:rPr lang="ru-RU" sz="2000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2000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20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об </a:t>
            </a:r>
            <a: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исполнении </a:t>
            </a:r>
            <a:r>
              <a:rPr lang="ru-RU" sz="20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плана мероприятий по противодействию коррупции</a:t>
            </a:r>
            <a:br>
              <a:rPr lang="ru-RU" sz="20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МО </a:t>
            </a:r>
            <a:r>
              <a:rPr lang="ru-RU" sz="20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«Каменский городской округ</a:t>
            </a:r>
            <a: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»</a:t>
            </a:r>
            <a:b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20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>за 2024 год</a:t>
            </a:r>
            <a:r>
              <a:rPr lang="ru-RU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>
          <a:xfrm>
            <a:off x="3779912" y="1844824"/>
            <a:ext cx="5262636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476672"/>
            <a:ext cx="5400600" cy="11521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органов местного самоуправления Каменского городского округа по противодействию коррупции на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2021-2024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утвержден постановлением Главы Каменского городского округа от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01.02.2021 года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(в ред. от 30.12.2022 № 2869)</a:t>
            </a:r>
          </a:p>
          <a:p>
            <a:r>
              <a:rPr lang="en-US" dirty="0"/>
              <a:t>https://kamensk-adm.ru/protivodejstvie-korruptsii/normativno-pravovye-i-inye-akty-v-sfere-protivodejstviya-korruptsii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8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76" y="606424"/>
            <a:ext cx="3629025" cy="159843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Комиссия по </a:t>
            </a:r>
            <a:r>
              <a:rPr lang="ru-RU" sz="18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координации работы по противодействию коррупции в Каменском городском округе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1988840"/>
            <a:ext cx="4600326" cy="28068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2348880"/>
            <a:ext cx="3629025" cy="331236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Liberation Serif"/>
                <a:ea typeface="Times New Roman"/>
              </a:rPr>
              <a:t>В 2024 году состоялось 4 заседания комиссии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05.03.2024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года,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05.06.2024 года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10.09.2024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года,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13.12.2024 года в соответствии с Планом работы комиссии на 2024 год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Исполнение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поручений,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содержащихся в протоколах заседаний Комиссии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контролируется отделом по правовой и кадровой работе Администрации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272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76" y="606424"/>
            <a:ext cx="3629025" cy="20304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Повышение эффективности кадровой работы </a:t>
            </a:r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в части, касающейся ведения личных </a:t>
            </a:r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дел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204864"/>
            <a:ext cx="3657776" cy="232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2780928"/>
            <a:ext cx="3629025" cy="302433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/>
              <a:ea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В анкетах, представленных муниципальными служащими при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назначении на должности муниципальной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 службы, актуализированы сведения о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родственниках и свойственниках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служащих.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22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96752"/>
            <a:ext cx="365564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Выводы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2132856"/>
            <a:ext cx="3629025" cy="381642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Из </a:t>
            </a:r>
            <a:r>
              <a:rPr lang="ru-RU" sz="2400" b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96 мероприятий </a:t>
            </a:r>
            <a:r>
              <a:rPr lang="ru-RU" sz="2400" b="1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Плана, </a:t>
            </a:r>
            <a:r>
              <a:rPr lang="ru-RU" sz="2400" b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запланированных </a:t>
            </a:r>
            <a:r>
              <a:rPr lang="ru-RU" sz="2400" b="1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к выполнению в </a:t>
            </a:r>
            <a:r>
              <a:rPr lang="ru-RU" sz="2400" b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2024 году, выполнено 95 мероприятия </a:t>
            </a:r>
            <a:r>
              <a:rPr lang="ru-RU" sz="2400" b="1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в полном </a:t>
            </a:r>
            <a:r>
              <a:rPr lang="ru-RU" sz="2400" b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объеме.</a:t>
            </a:r>
          </a:p>
          <a:p>
            <a:r>
              <a:rPr lang="ru-RU" sz="2400" b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  <a:cs typeface="Times New Roman"/>
              </a:rPr>
              <a:t>Не выполнено 1 на основании Указа Президента РФ от 29.12.2022 года № 968.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топ корруп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888432" cy="32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77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785921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ЦЕЛИ ПЛАНА МЕРОПРИЯТИЙ ПО ПРОТИВОДЕЙСТВИЮ КОРРУПЦИИ В 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КАМЕНСКОМ 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ГОРОДСКОМ ОКРУГЕ НА 2021-2024 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ГОДЫ:</a:t>
            </a:r>
            <a:endParaRPr lang="ru-RU" sz="2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7" y="1268761"/>
            <a:ext cx="7931224" cy="39382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1.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Совершенствование нормативного правового обеспечения деятельности по противодействию коррупции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2.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Повышение результативности антикоррупционной экспертизы нормативных правовых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актов Каменского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городского округа и их проектов. </a:t>
            </a:r>
            <a:endParaRPr lang="ru-RU" sz="19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3.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Совершенствование работы по профилактике коррупционных и иных правонарушений в системе кадровой работы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4.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Противодействие коррупции в сфере управления и распоряжения муниципальной собственностью. </a:t>
            </a:r>
            <a:endParaRPr lang="ru-RU" sz="19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5.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Противодействие коррупции в сфере закупок товаров, работ, услуг для обеспечения муниципальных нужд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6.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Организация работы по предупреждению коррупции в муниципальных организациях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7.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Повышение результативности и эффективности работы с обращениями граждан и организаций по фактам коррупции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8.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Обеспечение открытости деятельности органов местного самоуправления. </a:t>
            </a:r>
            <a:endParaRPr lang="ru-RU" sz="19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9. </a:t>
            </a:r>
            <a:r>
              <a:rPr lang="ru-RU" sz="19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Обеспечение участия институтов гражданского общества в противодействии коррупции.</a:t>
            </a:r>
            <a:r>
              <a:rPr lang="ru-RU" sz="1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endParaRPr lang="ru-RU" sz="19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692696"/>
            <a:ext cx="8253164" cy="5184576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            В течение 2024 года мониторинг 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изменений антикоррупционного законодательства Российской Федерации, законодательства Свердловской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области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осуществлялся постоянно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, муниципальные правовые акты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приведены в 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соответствие с антикоррупционным законодательством Российской Федерации, Свердловской области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/>
              </a:rPr>
              <a:t>          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2024 году принято 17 муниципальных правовых актов в сфере противодействия коррупции (В аналогичном периоде прошлого года принято 10), что на 7 (59 %) больше аналогичного периода прошлого года. 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Основные изменения в 2024 году связаны с наделением муниципального образования «Каменский городской округ» с 01.01.2025 года статусом муниципального образования «Каменский муниципальный округ Свердловской области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».</a:t>
            </a:r>
            <a:endParaRPr lang="ru-RU" sz="15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tx1"/>
              </a:solidFill>
              <a:latin typeface="Liberation Serif" panose="02020603050405020304" pitchFamily="18" charset="0"/>
              <a:ea typeface="Times New Roman"/>
              <a:cs typeface="Times New Roman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8" name="Picture 4" descr="https://fs01.cap.ru/www19-10/minust/news/2019/12/24/51913432-4d0c-447a-a57b-04859692d58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46085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33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29025" cy="259228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Liberation Serif"/>
                <a:ea typeface="Times New Roman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Liberation Serif"/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Liberation Serif"/>
                <a:ea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Liberation Serif"/>
                <a:ea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Liberation Serif"/>
                <a:ea typeface="Times New Roman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Liberation Serif"/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Liberation Serif"/>
                <a:ea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Liberation Serif"/>
                <a:ea typeface="Times New Roman"/>
              </a:rPr>
            </a:b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908720"/>
            <a:ext cx="4796780" cy="5472608"/>
          </a:xfrm>
        </p:spPr>
        <p:txBody>
          <a:bodyPr>
            <a:normAutofit fontScale="40000" lnSpcReduction="20000"/>
          </a:bodyPr>
          <a:lstStyle/>
          <a:p>
            <a:pPr algn="ctr">
              <a:spcAft>
                <a:spcPts val="0"/>
              </a:spcAft>
            </a:pPr>
            <a:endParaRPr lang="ru-RU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/>
              <a:ea typeface="Times New Roman"/>
            </a:endParaRPr>
          </a:p>
          <a:p>
            <a:pPr algn="just"/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  </a:t>
            </a: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</a:rPr>
              <a:t>Антикоррупционная </a:t>
            </a: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</a:rPr>
              <a:t>экспертиза проведена в отношении 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</a:rPr>
              <a:t>351 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</a:rPr>
              <a:t>проекта муниципальных </a:t>
            </a: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</a:rPr>
              <a:t>нормативных правовых актов (НПА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</a:rPr>
              <a:t>) 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121 проект Решений Думы Каменского городского округа, 230 проектов постановлений Главы Каменского городского округа), что на 165 проектов НПА (89%) больше, чем в 2023 году.</a:t>
            </a:r>
          </a:p>
          <a:p>
            <a:pPr algn="just"/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           </a:t>
            </a: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Для проведения антикоррупционной экспертизы проекты муниципальных НПА направляются в прокуратуру Каменского района и независимым экспертам, аккредитованным Министерством юстиции Российской Федерации (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направлен 351 проект) </a:t>
            </a: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(100% от принятых актов), проекты  внесения изменений в Устав направляются также в Главное управление Министерства юстиции Российской Федерации по Свердловской области (направлено 9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 проектов)</a:t>
            </a:r>
            <a:endParaRPr lang="ru-R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Times New Roman"/>
            </a:endParaRPr>
          </a:p>
          <a:p>
            <a:pPr algn="just"/>
            <a: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Times New Roman"/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Times New Roman"/>
              </a:rPr>
              <a:t>          </a:t>
            </a: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 2024 год проведена оценка регулирующего воздействия в отношении 9 НПА, что на 18 % ниже уровня 2023 года, т.к. в 2023 году утверждались новые Административные регламенты по муниципальным услугам (приведение их к типовым</a:t>
            </a: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).</a:t>
            </a:r>
            <a:endParaRPr lang="ru-RU" sz="3500" b="1" dirty="0">
              <a:solidFill>
                <a:schemeClr val="tx1"/>
              </a:solidFill>
              <a:latin typeface="Liberation Serif" panose="02020603050405020304" pitchFamily="18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7"/>
            <a:ext cx="345638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64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836712"/>
            <a:ext cx="8122096" cy="7920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4651962" y="6381328"/>
            <a:ext cx="390407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700808"/>
            <a:ext cx="8325172" cy="439248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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установленный срок осуществлялся прием сведений о доходах, расходах, об имуществе и обязательствах имущественного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характера. 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Количество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муниципальных служащих, представивших сведения о доходах за отчетный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 с использованием программы «Справка БК» составило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89 человек,  7 руководителей муниципальных учреждений.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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В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соответствии с подпунктом «ж» пункта 1 Указа Президента РФ от 29.12.2022 №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968 «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 размещение сведений о доходах  в информационно-телекоммуникационной сети «Интернет» и предоставление этих сведений общероссийским средствам массовой информации для опубликования в период проведения специальной военной операции и до издания соответствующих нормативных правовых актов Российской Федерации не осуществляется</a:t>
            </a:r>
          </a:p>
        </p:txBody>
      </p:sp>
    </p:spTree>
    <p:extLst>
      <p:ext uri="{BB962C8B-B14F-4D97-AF65-F5344CB8AC3E}">
        <p14:creationId xmlns:p14="http://schemas.microsoft.com/office/powerpoint/2010/main" val="2217014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76" y="606424"/>
            <a:ext cx="7894648" cy="1094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омиссия </a:t>
            </a:r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Liberation Serif"/>
                <a:ea typeface="Arial Unicode MS"/>
                <a:cs typeface="Times New Roman"/>
              </a:rPr>
              <a:t>соблюдению требований к служебному поведению муниципальных </a:t>
            </a:r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Arial Unicode MS"/>
                <a:cs typeface="Times New Roman"/>
              </a:rPr>
              <a:t>служащих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и урегулированию конфликта интересов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916832"/>
            <a:ext cx="3267670" cy="29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5084812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27.02.2023 </a:t>
            </a:r>
            <a:r>
              <a:rPr lang="ru-RU" sz="19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 </a:t>
            </a:r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постановлением Главы утверждено Положение </a:t>
            </a:r>
            <a:r>
              <a:rPr lang="ru-RU" sz="1900" dirty="0">
                <a:solidFill>
                  <a:schemeClr val="tx1"/>
                </a:solidFill>
                <a:latin typeface="Liberation Serif" panose="02020603050405020304" pitchFamily="18" charset="0"/>
              </a:rPr>
              <a:t>о комиссии по соблюдению требований к служебному поведению муниципальных служащих, руководителей муниципальных учреждений Каменского городского округа и урегулированию конфликта </a:t>
            </a:r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интересов.</a:t>
            </a:r>
            <a:endParaRPr lang="ru-RU" sz="1900" b="1" dirty="0">
              <a:solidFill>
                <a:schemeClr val="tx1"/>
              </a:solidFill>
              <a:latin typeface="Liberation Serif" panose="02020603050405020304" pitchFamily="18" charset="0"/>
              <a:ea typeface="Times New Roman"/>
              <a:cs typeface="Times New Roman"/>
            </a:endParaRP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     В 2024 году проведено 3 заседания комиссии, по итогам которых  дисциплинарные взыскания не применялись.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Разрешено </a:t>
            </a:r>
            <a:r>
              <a:rPr lang="ru-RU" sz="1900" dirty="0">
                <a:solidFill>
                  <a:schemeClr val="tx1"/>
                </a:solidFill>
                <a:latin typeface="Liberation Serif" panose="02020603050405020304" pitchFamily="18" charset="0"/>
              </a:rPr>
              <a:t>осуществлять выполнение работы на условиях </a:t>
            </a:r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гражданского правового договора либо совместительства 22 </a:t>
            </a:r>
            <a:r>
              <a:rPr lang="ru-RU" sz="19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муниципальным </a:t>
            </a:r>
            <a:r>
              <a:rPr lang="ru-RU" sz="1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служащим (в 2023 году 17).</a:t>
            </a:r>
            <a:endParaRPr lang="ru-RU" sz="19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76" y="606424"/>
            <a:ext cx="3629025" cy="224651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Liberation Serif"/>
                <a:ea typeface="Times New Roman"/>
              </a:rPr>
              <a:t>Склонение муниципальных служащих к совершению коррупционных правонарушений. Информирование прокуратуры об указанных актах.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2924944"/>
            <a:ext cx="3629025" cy="2520280"/>
          </a:xfrm>
        </p:spPr>
        <p:txBody>
          <a:bodyPr>
            <a:normAutofit fontScale="85000" lnSpcReduction="10000"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Liberation Serif"/>
                <a:ea typeface="Times New Roman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Liberation Serif"/>
                <a:ea typeface="Times New Roman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Liberation Serif"/>
                <a:ea typeface="Times New Roman"/>
              </a:rPr>
              <a:t>году уведомления о фактах склонения муниципальных служащих органов местного самоуправления Каменского городского округа к совершению коррупционных правонарушений не поступали.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3\Desktop\отчеты по ПК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09634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44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76" y="606425"/>
            <a:ext cx="8038664" cy="7343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розрачность </a:t>
            </a:r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процедур предоставления земельных </a:t>
            </a:r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участков на </a:t>
            </a:r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территории </a:t>
            </a:r>
            <a:r>
              <a:rPr lang="ru-RU" sz="2000" b="1" dirty="0" smtClean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Каменского городского  округа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628800"/>
            <a:ext cx="7749108" cy="180020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!!! Информация о продаже земельных 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размещается в нескольких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источниках: печатном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издании – газете «</a:t>
            </a:r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Пламя»,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Times New Roman"/>
              </a:rPr>
              <a:t>сайте 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cs typeface="Times New Roman"/>
              </a:rPr>
              <a:t>kamensk-adm.ru</a:t>
            </a:r>
            <a:r>
              <a:rPr lang="ru-RU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cs typeface="Times New Roman"/>
              </a:rPr>
              <a:t>,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cs typeface="Times New Roman"/>
              </a:rPr>
              <a:t>сайте торгов </a:t>
            </a:r>
            <a:r>
              <a:rPr 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cs typeface="Times New Roman"/>
              </a:rPr>
              <a:t>torgi.gov.ru</a:t>
            </a:r>
            <a:endParaRPr lang="ru-RU" sz="24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  <p:sp>
        <p:nvSpPr>
          <p:cNvPr id="7" name="AutoShape 4" descr="C:\Users\3\Desktop\%D0%BE%D1%82%D1%87%D0%B5%D1%82%D1%8B %D0%BF%D0%BE %D0%9F%D0%9A\otsenka-kadastrovoy-stoimost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3\Desktop\%D0%BE%D1%82%D1%87%D0%B5%D1%82%D1%8B %D0%BF%D0%BE %D0%9F%D0%9A\otsenka-kadastrovoy-stoimost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3\Desktop\отчеты по ПК\6f577c159dd99b208ecf17fd26b483c4_original.197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46811"/>
            <a:ext cx="7847658" cy="22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8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3352800" cy="1440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Liberation Serif"/>
                <a:ea typeface="Times New Roman"/>
                <a:cs typeface="Times New Roman"/>
              </a:rPr>
              <a:t>Проведение контрольных мероприятий в финансово-бюджетной сфере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852936"/>
            <a:ext cx="4933950" cy="2428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2780928"/>
            <a:ext cx="3629025" cy="288032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Liberation Serif"/>
                <a:ea typeface="Times New Roman"/>
                <a:cs typeface="Liberation Serif"/>
              </a:rPr>
              <a:t>В целях </a:t>
            </a:r>
            <a:r>
              <a:rPr lang="ru-RU" b="1" dirty="0" smtClean="0">
                <a:solidFill>
                  <a:srgbClr val="000000"/>
                </a:solidFill>
                <a:latin typeface="Liberation Serif"/>
                <a:ea typeface="Times New Roman"/>
                <a:cs typeface="Liberation Serif"/>
              </a:rPr>
              <a:t>соблюдения требований законодательства о контрактной системе в рамках полномочий, установленных частью 8 статьи 99 Федерального закона от 05.04.2013 №44-ФЗ </a:t>
            </a:r>
            <a:r>
              <a:rPr lang="ru-RU" b="1" dirty="0" smtClean="0">
                <a:solidFill>
                  <a:schemeClr val="tx1"/>
                </a:solidFill>
                <a:latin typeface="Liberation Serif"/>
                <a:ea typeface="Times New Roman"/>
                <a:cs typeface="Liberation Serif"/>
              </a:rPr>
              <a:t>проведено </a:t>
            </a:r>
            <a:r>
              <a:rPr lang="ru-RU" b="1" dirty="0">
                <a:solidFill>
                  <a:schemeClr val="tx1"/>
                </a:solidFill>
                <a:latin typeface="Liberation Serif"/>
                <a:ea typeface="Times New Roman"/>
                <a:cs typeface="Liberation Serif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Liberation Serif"/>
                <a:ea typeface="Times New Roman"/>
                <a:cs typeface="Liberation Serif"/>
              </a:rPr>
              <a:t> контрольных мероприятий в финансово-бюджетной сфере и в сфере закупок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744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1428</TotalTime>
  <Words>869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ОТЧЕТ об  исполнении плана мероприятий по противодействию коррупции МО «Каменский городской округ» за 2024 год </vt:lpstr>
      <vt:lpstr>ЦЕЛИ ПЛАНА МЕРОПРИЯТИЙ ПО ПРОТИВОДЕЙСТВИЮ КОРРУПЦИИ В КАМЕНСКОМ ГОРОДСКОМ ОКРУГЕ НА 2021-2024 ГОДЫ:</vt:lpstr>
      <vt:lpstr>Презентация PowerPoint</vt:lpstr>
      <vt:lpstr>    </vt:lpstr>
      <vt:lpstr>Совершенствование работы по профилактике коррупционных и иных правонарушений в системе кадровой работы</vt:lpstr>
      <vt:lpstr>Комиссия по соблюдению требований к служебному поведению муниципальных служащих и урегулированию конфликта интересов</vt:lpstr>
      <vt:lpstr>Склонение муниципальных служащих к совершению коррупционных правонарушений. Информирование прокуратуры об указанных актах. </vt:lpstr>
      <vt:lpstr>Прозрачность процедур предоставления земельных участков на территории Каменского городского  округа</vt:lpstr>
      <vt:lpstr>Проведение контрольных мероприятий в финансово-бюджетной сфере</vt:lpstr>
      <vt:lpstr>Комиссия по координации работы по противодействию коррупции в Каменском городском округе</vt:lpstr>
      <vt:lpstr>Повышение эффективности кадровой работы в части, касающейся ведения личных дел</vt:lpstr>
      <vt:lpstr> 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плана мероприятий по противодействию коррупции МО «Каменский городской округ»</dc:title>
  <dc:creator>3</dc:creator>
  <cp:lastModifiedBy>3</cp:lastModifiedBy>
  <cp:revision>62</cp:revision>
  <cp:lastPrinted>2024-01-22T11:20:46Z</cp:lastPrinted>
  <dcterms:created xsi:type="dcterms:W3CDTF">2020-01-29T04:39:12Z</dcterms:created>
  <dcterms:modified xsi:type="dcterms:W3CDTF">2025-01-16T03:23:05Z</dcterms:modified>
</cp:coreProperties>
</file>